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0" r:id="rId4"/>
  </p:sldMasterIdLst>
  <p:notesMasterIdLst>
    <p:notesMasterId r:id="rId24"/>
  </p:notesMasterIdLst>
  <p:sldIdLst>
    <p:sldId id="304" r:id="rId5"/>
    <p:sldId id="277" r:id="rId6"/>
    <p:sldId id="278" r:id="rId7"/>
    <p:sldId id="308" r:id="rId8"/>
    <p:sldId id="309" r:id="rId9"/>
    <p:sldId id="279" r:id="rId10"/>
    <p:sldId id="295" r:id="rId11"/>
    <p:sldId id="284" r:id="rId12"/>
    <p:sldId id="306" r:id="rId13"/>
    <p:sldId id="307" r:id="rId14"/>
    <p:sldId id="310" r:id="rId15"/>
    <p:sldId id="311" r:id="rId16"/>
    <p:sldId id="312" r:id="rId17"/>
    <p:sldId id="314" r:id="rId18"/>
    <p:sldId id="315" r:id="rId19"/>
    <p:sldId id="316" r:id="rId20"/>
    <p:sldId id="318" r:id="rId21"/>
    <p:sldId id="319" r:id="rId22"/>
    <p:sldId id="3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1F56"/>
    <a:srgbClr val="009CA8"/>
    <a:srgbClr val="FF9D00"/>
    <a:srgbClr val="F5F8FA"/>
    <a:srgbClr val="704DDE"/>
    <a:srgbClr val="333333"/>
    <a:srgbClr val="05C7F2"/>
    <a:srgbClr val="05E891"/>
    <a:srgbClr val="6CB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8" d="100"/>
          <a:sy n="58" d="100"/>
        </p:scale>
        <p:origin x="964" y="48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5334F-A633-46DE-B192-88D67B8D3F1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CE404-A223-410B-813C-A7920BAD9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9027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CE404-A223-410B-813C-A7920BAD9D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426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63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5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8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25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56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6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10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170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73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8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539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67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53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220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33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81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CE404-A223-410B-813C-A7920BAD9D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09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B26B74-300E-46B4-94FC-CD9A7D3271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03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656D2-D4F8-491A-B809-83E37EA8AE6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26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4A85-3B4F-4F64-9DAC-D1EB94375665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1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AA01-E7D9-46E2-AF0C-2A2C43C15D79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99A06-E16D-4243-AA44-3E6050657A7B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59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757E-D954-46D9-8C4F-E1973B7831B2}" type="datetime1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8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08076-919B-490A-8F5B-093A8458DC5B}" type="datetime1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59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E046-423F-4F10-A684-6B5FFA8F9D9C}" type="datetime1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9DF79-B947-4B00-91B2-1349C15B51AE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D1C4-FE70-40CE-8736-02515174B723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0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1B82-2320-4503-8E28-3B28A684FFC3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0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9C343-3377-4899-9EFF-B9DD1CB30A76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25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93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28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02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7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69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35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43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98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82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7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43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08BDD-37B5-4956-B4BF-1E340BB94367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B534-7F35-4913-9EF6-1F9A6D6A3E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48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6A5A5-53FB-4F7F-8B4D-3499296912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6B659-E487-4A60-A148-1DF5915069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1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5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7.png"/><Relationship Id="rId5" Type="http://schemas.openxmlformats.org/officeDocument/2006/relationships/image" Target="../media/image16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geo.financialfootball.com/ka/play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50" y="0"/>
            <a:ext cx="12247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09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028267" y="2133106"/>
            <a:ext cx="3251124" cy="585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V-VI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კლასი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28267" y="2718425"/>
            <a:ext cx="5667890" cy="1788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4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ფულის ისტორია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582441"/>
            <a:ext cx="3924301" cy="5633163"/>
          </a:xfrm>
          <a:prstGeom prst="rect">
            <a:avLst/>
          </a:prstGeom>
          <a:ln w="28575">
            <a:noFill/>
            <a:prstDash val="sysDot"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87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გვაქვს თამაშში?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1605559" y="5614055"/>
            <a:ext cx="9141562" cy="505199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ქრონოლოგიის ბარათი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427" y="1149149"/>
            <a:ext cx="2289908" cy="229278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901" y="1154861"/>
            <a:ext cx="2287093" cy="22813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496" y="1153914"/>
            <a:ext cx="2283254" cy="228325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486" y="1153914"/>
            <a:ext cx="2291859" cy="228325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94" y="1153914"/>
            <a:ext cx="2288983" cy="228325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295" y="3287142"/>
            <a:ext cx="2302705" cy="229692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284" y="3293978"/>
            <a:ext cx="2277539" cy="228325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807" y="3293978"/>
            <a:ext cx="2289005" cy="228325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46" y="3293978"/>
            <a:ext cx="2277532" cy="228325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50" y="3293978"/>
            <a:ext cx="2280385" cy="228325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9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გვაქვს თამაშში?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1605559" y="5614055"/>
            <a:ext cx="9141562" cy="505199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ფულის ფორმის ბარათი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42" y="1111843"/>
            <a:ext cx="2046743" cy="204418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162" y="1096441"/>
            <a:ext cx="2097304" cy="210255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468" y="1111843"/>
            <a:ext cx="2049311" cy="204418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3" y="1126428"/>
            <a:ext cx="2046740" cy="204418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56" y="1126428"/>
            <a:ext cx="2029603" cy="202960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507" y="3370474"/>
            <a:ext cx="2225259" cy="222525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50" y="3367604"/>
            <a:ext cx="2222474" cy="222525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2" y="3367603"/>
            <a:ext cx="2222463" cy="222525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477" y="3363363"/>
            <a:ext cx="2225259" cy="222525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818" y="3374715"/>
            <a:ext cx="2228050" cy="222525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2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გვაქვს თამაშში?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90550" y="5614055"/>
            <a:ext cx="10934700" cy="505199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ნაკლოვანების (მინუს) და 3 უპირატესობის (პლუს) ბარათი თითო ფორმისთვის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342" y="1111843"/>
            <a:ext cx="2046743" cy="204418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162" y="1096441"/>
            <a:ext cx="2097304" cy="210255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468" y="1111843"/>
            <a:ext cx="2049311" cy="204418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3" y="1126428"/>
            <a:ext cx="2046740" cy="204418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56" y="1126428"/>
            <a:ext cx="2029603" cy="20296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942" y="3314002"/>
            <a:ext cx="1750845" cy="7490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4" y="3305305"/>
            <a:ext cx="1750844" cy="7521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735" y="3305305"/>
            <a:ext cx="1750844" cy="7521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477" y="3314002"/>
            <a:ext cx="1750845" cy="7490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700" y="3317084"/>
            <a:ext cx="1750845" cy="742876"/>
          </a:xfrm>
          <a:prstGeom prst="rect">
            <a:avLst/>
          </a:prstGeom>
        </p:spPr>
      </p:pic>
      <p:sp>
        <p:nvSpPr>
          <p:cNvPr id="10" name="Cross 9"/>
          <p:cNvSpPr/>
          <p:nvPr/>
        </p:nvSpPr>
        <p:spPr>
          <a:xfrm>
            <a:off x="543583" y="4145250"/>
            <a:ext cx="1440426" cy="1440426"/>
          </a:xfrm>
          <a:prstGeom prst="plus">
            <a:avLst>
              <a:gd name="adj" fmla="val 32627"/>
            </a:avLst>
          </a:prstGeom>
          <a:blipFill dpi="0"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ross 24"/>
          <p:cNvSpPr/>
          <p:nvPr/>
        </p:nvSpPr>
        <p:spPr>
          <a:xfrm>
            <a:off x="2924944" y="4139989"/>
            <a:ext cx="1440426" cy="1440426"/>
          </a:xfrm>
          <a:prstGeom prst="plus">
            <a:avLst>
              <a:gd name="adj" fmla="val 32627"/>
            </a:avLst>
          </a:prstGeom>
          <a:blipFill dpi="0" rotWithShape="1">
            <a:blip r:embed="rId1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ross 25"/>
          <p:cNvSpPr/>
          <p:nvPr/>
        </p:nvSpPr>
        <p:spPr>
          <a:xfrm>
            <a:off x="5337687" y="4139989"/>
            <a:ext cx="1440426" cy="1440426"/>
          </a:xfrm>
          <a:prstGeom prst="plus">
            <a:avLst>
              <a:gd name="adj" fmla="val 32627"/>
            </a:avLst>
          </a:prstGeom>
          <a:blipFill dpi="0" rotWithShape="1">
            <a:blip r:embed="rId1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ross 26"/>
          <p:cNvSpPr/>
          <p:nvPr/>
        </p:nvSpPr>
        <p:spPr>
          <a:xfrm>
            <a:off x="7719048" y="4134728"/>
            <a:ext cx="1440426" cy="1440426"/>
          </a:xfrm>
          <a:prstGeom prst="plus">
            <a:avLst>
              <a:gd name="adj" fmla="val 32627"/>
            </a:avLst>
          </a:prstGeom>
          <a:blipFill dpi="0" rotWithShape="1">
            <a:blip r:embed="rId1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ross 27"/>
          <p:cNvSpPr/>
          <p:nvPr/>
        </p:nvSpPr>
        <p:spPr>
          <a:xfrm>
            <a:off x="10045601" y="4143642"/>
            <a:ext cx="1440426" cy="1440426"/>
          </a:xfrm>
          <a:prstGeom prst="plus">
            <a:avLst>
              <a:gd name="adj" fmla="val 32627"/>
            </a:avLst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2279784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ჰყოფთ კლასს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5</a:t>
            </a: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გუნდად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1411481"/>
            <a:ext cx="10428562" cy="65030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მიზანი: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გუნდებმა აღმოაჩინონ ფულის განვითარების გზა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350588" y="2263049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ეტაპზე თითო გუნდს ხვდება ქრონოლოგიის 1 ბარათი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29530" y="2253835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უნდა გამოიცნონ მათი ბარათის ადგილი ქრონოლოგიაში - 1 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29530" y="3654850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 </a:t>
            </a: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ეტაპზე თითო გუნდს ხვდება ფულის ფორმის 1 ბარათი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350588" y="3654850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უნდა გამოიცნონ, რომელ პერიოდს შეესაბამება - 1 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3654850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III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ეტაპზე თითო გუნდი წერს მათი ფულის ფორმის 3 მინუსს - 3 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904488" y="269671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7409005" y="269671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flipH="1">
            <a:off x="3904488" y="405816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flipH="1">
            <a:off x="7409005" y="405816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5400000">
            <a:off x="9198476" y="330651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5400000">
            <a:off x="2187486" y="478606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5106104"/>
            <a:ext cx="2985948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ეტაპზე თითო გუნდი წერს მათი ფულის ფორმის 3 პლუსს - 3 ქ.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3904488" y="552303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350588" y="5082152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</a:t>
            </a:r>
            <a:r>
              <a:rPr lang="ka-GE" sz="2000" noProof="0" dirty="0" err="1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ითოეული</a:t>
            </a: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ეტაპის შემდეგ განიხილავთ ყველა ბარათს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7409005" y="5515821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29530" y="5054932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იკვრება ფულის ისტორია / ითვლით ქულებს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როგორ ვთამაშობთ?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7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7" grpId="0" animBg="1"/>
      <p:bldP spid="18" grpId="0" animBg="1"/>
      <p:bldP spid="19" grpId="0" animBg="1"/>
      <p:bldP spid="2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028267" y="2133106"/>
            <a:ext cx="3251124" cy="585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– XII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კლასი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28267" y="2718425"/>
            <a:ext cx="5667890" cy="1788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4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გამოიცანი სიტყვა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5974" y="238399"/>
            <a:ext cx="3038476" cy="59772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18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926286" y="2654914"/>
            <a:ext cx="2991448" cy="1548172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>
                <a:srgbClr val="FF9D00"/>
              </a:buClr>
              <a:defRPr/>
            </a:pPr>
            <a:r>
              <a:rPr lang="en-US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51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ბარათი - ფინანსური ტერმინები თავისი 3 მინიშნებით (ახსნით)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970184" y="4364333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10 - მარტივი</a:t>
            </a:r>
          </a:p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20 - საშუალო</a:t>
            </a:r>
          </a:p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21 - რთული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9" y="1071126"/>
            <a:ext cx="2754017" cy="5131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0968" y="1084499"/>
            <a:ext cx="2760097" cy="5131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7613" y="1058966"/>
            <a:ext cx="2766176" cy="5143265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რა გვაქვს თამაშში?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8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3441834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ჰყოფთ კლასს 4 გუნდად, გამოგყავთ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გუნდის 1 მონაწილე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1411481"/>
            <a:ext cx="10428562" cy="65030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მიზანი: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გუნდები ეჯიბრებიან ერთმანეთს ფინანსური ტერმინების სწორად გამოცნობაში (1, 2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ან 3 მინიშნების მიხედვით) და აგროვებენ ქულებს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350588" y="3425099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მონაწილე თავიდან კითხულობს მხოლოდ </a:t>
            </a:r>
            <a:r>
              <a:rPr lang="en-US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მინიშნებას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918540" y="2342444"/>
            <a:ext cx="10428562" cy="652994"/>
          </a:xfrm>
          <a:prstGeom prst="homePlate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i="1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გუნდებმა ბარათები უნდა გაათამაშონ რიგ-რიგობით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29530" y="3415885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შესაბამისი გუნდი ამბობს 1 პასუხს ხმამაღლა (15 წმ.)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929530" y="4816900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სხვა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გუნდები პასუხს წერენ ფურცლებზე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350588" y="4816900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ka-GE" sz="200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დაფიქსირებული პასუხის მიხედვით ვარიაციები</a:t>
            </a:r>
            <a:endParaRPr lang="en-US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4816900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ინიშნავთ ქულებს დაფაზე / შემდეგი გუნდის ჯერი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904488" y="385876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7409005" y="385876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flipH="1">
            <a:off x="3904488" y="522021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flipH="1">
            <a:off x="7409005" y="522021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5400000">
            <a:off x="9198476" y="4468568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როგორ ვთამაშობთ?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2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7" grpId="0" animBg="1"/>
      <p:bldP spid="18" grpId="0" animBg="1"/>
      <p:bldP spid="19" grpId="0" animBg="1"/>
      <p:bldP spid="2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1272364" y="2331988"/>
            <a:ext cx="2903652" cy="1027322"/>
          </a:xfrm>
          <a:prstGeom prst="roundRect">
            <a:avLst/>
          </a:prstGeom>
          <a:solidFill>
            <a:srgbClr val="009CA8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პ</a:t>
            </a:r>
            <a:r>
              <a:rPr kumimoji="0" lang="ka-G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ასუხს</a:t>
            </a: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არ აფიქსირებს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2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1272364" y="3956504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შემდეგი მინიშნების წაკითხვა (ამოწურვამდე)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4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645566" y="2352965"/>
            <a:ext cx="2903652" cy="1027322"/>
          </a:xfrm>
          <a:prstGeom prst="roundRect">
            <a:avLst/>
          </a:prstGeom>
          <a:solidFill>
            <a:srgbClr val="009CA8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პასუხი არასწორია - 0 ქულა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4645566" y="3956504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სხვა</a:t>
            </a:r>
            <a:r>
              <a:rPr lang="ka-GE" sz="2000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გუნდები წერენ პასუხებს - 1 ქულა (ნებისმიერ ეტაპზე)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018768" y="2352965"/>
            <a:ext cx="2903652" cy="1027322"/>
          </a:xfrm>
          <a:prstGeom prst="roundRect">
            <a:avLst/>
          </a:prstGeom>
          <a:solidFill>
            <a:srgbClr val="009CA8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noProof="0" dirty="0" smtClean="0">
                <a:solidFill>
                  <a:srgbClr val="F5F8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პასუხი სწორია - მაქს. 3 ქულა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8018768" y="3956504"/>
            <a:ext cx="2903652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მინიშნება - 3 ქულა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 მინიშნება - 2 ქულა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მინიშნება - 1 ქულა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 rot="5400000">
            <a:off x="2541310" y="345358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6200000" flipH="1">
            <a:off x="9287714" y="345358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5400000">
            <a:off x="5914512" y="3453584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entagon 24"/>
          <p:cNvSpPr/>
          <p:nvPr/>
        </p:nvSpPr>
        <p:spPr>
          <a:xfrm>
            <a:off x="918540" y="1494637"/>
            <a:ext cx="10428562" cy="652994"/>
          </a:xfrm>
          <a:prstGeom prst="homePlate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a-GE" sz="2000" i="1" noProof="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გუნდის მიერ პასუხების დაფიქსირებისას გვაქვს სამი ვარიანტი: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918540" y="5297959"/>
            <a:ext cx="10428562" cy="652994"/>
          </a:xfrm>
          <a:prstGeom prst="homePlate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ka-GE" sz="2000" i="1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ბარათის გათამაშების მაქს. დრო - 1 წუთი. გათამაშების </a:t>
            </a:r>
            <a:r>
              <a:rPr lang="ka-GE" sz="20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ბოლოს მონაწილე სრულად კითხულობს ყველა მინიშნებას (რომლებიც მანამდე არ წაკითხულა) და სწორ პასუხს. 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ქულების მინიჭება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6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7" grpId="0" animBg="1"/>
      <p:bldP spid="18" grpId="0" animBg="1"/>
      <p:bldP spid="19" grpId="0" animBg="1"/>
      <p:bldP spid="2" grpId="0" animBg="1"/>
      <p:bldP spid="21" grpId="0" animBg="1"/>
      <p:bldP spid="24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028267" y="2133106"/>
            <a:ext cx="3251124" cy="585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– XII </a:t>
            </a:r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კლასი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28267" y="2718425"/>
            <a:ext cx="3466615" cy="2793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a-GE" sz="4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ფინანსური ფეხბურთი</a:t>
            </a:r>
            <a:endParaRPr lang="ka-GE" sz="4000" dirty="0" smtClean="0">
              <a:solidFill>
                <a:srgbClr val="009C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769" y="1758983"/>
            <a:ext cx="7762710" cy="37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6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918540" y="1411481"/>
            <a:ext cx="10428562" cy="650303"/>
          </a:xfrm>
          <a:prstGeom prst="roundRect">
            <a:avLst/>
          </a:prstGeom>
          <a:solidFill>
            <a:schemeClr val="bg1">
              <a:alpha val="61000"/>
            </a:schemeClr>
          </a:solidFill>
          <a:ln w="28575">
            <a:solidFill>
              <a:srgbClr val="009C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FF9D00"/>
              </a:buClr>
              <a:defRPr/>
            </a:pPr>
            <a:r>
              <a:rPr lang="ka-GE" sz="20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მიზანი: </a:t>
            </a:r>
            <a:r>
              <a:rPr lang="ka-GE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გუნდები ფეხბურთის თამაშში ეჯიბრებიან ერთმანეთს კითხვებზე პასუხების სწორად გამოცნობაში, რათა გაიტანონ გოლი.</a:t>
            </a:r>
            <a:endParaRPr kumimoji="0" lang="ka-GE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904532" y="5394104"/>
            <a:ext cx="9054715" cy="652994"/>
          </a:xfrm>
          <a:prstGeom prst="homePlate">
            <a:avLst/>
          </a:prstGeom>
          <a:solidFill>
            <a:srgbClr val="FF9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en-US" sz="3200" i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</a:t>
            </a:r>
            <a:r>
              <a:rPr lang="en-US" sz="3200" i="1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geo.financialfootball.com/ka/play</a:t>
            </a:r>
            <a:r>
              <a:rPr lang="en-US" sz="3200" i="1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3200" i="1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ონლაინ თამაში - </a:t>
            </a:r>
            <a:r>
              <a:rPr lang="ka-GE" sz="2800" dirty="0" smtClean="0">
                <a:solidFill>
                  <a:srgbClr val="009CA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ფინანსური ფეხბურთი</a:t>
            </a:r>
            <a:endParaRPr lang="en-US" sz="2800" dirty="0">
              <a:solidFill>
                <a:srgbClr val="009CA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114" y="2364217"/>
            <a:ext cx="2714193" cy="271419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33" y="2364217"/>
            <a:ext cx="5675961" cy="274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1811927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აირჩიეთ ერთჯერადი მატჩი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61169" y="2193882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მომზადება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123" y="1040652"/>
            <a:ext cx="5123453" cy="24797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3638483"/>
            <a:ext cx="5132729" cy="2489064"/>
          </a:xfrm>
          <a:prstGeom prst="rect">
            <a:avLst/>
          </a:prstGeom>
        </p:spPr>
      </p:pic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4537078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აირჩიეთ ერთ-ერთი (ჰკითხეთ მოსწავლეებს)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561169" y="4919033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6871576" y="1756905"/>
            <a:ext cx="1779270" cy="1027322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92406" y="4340203"/>
            <a:ext cx="1779270" cy="1027322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761211" y="4334115"/>
            <a:ext cx="1779270" cy="1027322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51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3555337"/>
            <a:ext cx="5132729" cy="24859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943028"/>
            <a:ext cx="5123453" cy="24859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1811927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აირჩიეთ პირადი ფინანსები და სირთულე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- მაგ., საშუალო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61169" y="2193882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მომზადება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4537078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აირჩიეთ ერთმანეთთან თამაში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და დრო - 5 </a:t>
            </a:r>
            <a:r>
              <a:rPr kumimoji="0" lang="ka-GE" sz="2000" b="0" i="0" u="none" strike="noStrike" kern="1200" cap="none" spc="0" normalizeH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წთ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561169" y="4919033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609706" y="1641959"/>
            <a:ext cx="1779270" cy="578671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609706" y="4258624"/>
            <a:ext cx="1779270" cy="578671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2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609706" y="2526747"/>
            <a:ext cx="1779270" cy="290842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7609706" y="4891800"/>
            <a:ext cx="1779270" cy="290842"/>
          </a:xfrm>
          <a:prstGeom prst="roundRect">
            <a:avLst/>
          </a:prstGeom>
          <a:noFill/>
          <a:ln w="57150">
            <a:solidFill>
              <a:srgbClr val="F21F5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60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1811927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გუნდები ირჩევენ სასურველ ქვეყნებს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61169" y="2193882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დაწყება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4537078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შესაბამისი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გუნდი ირჩევს ავერსს ან რევერსს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561169" y="4919033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3623310"/>
            <a:ext cx="5123453" cy="25030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959698"/>
            <a:ext cx="5123453" cy="248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4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906373"/>
            <a:ext cx="5262014" cy="25532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1811927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შესაბამისი გუნდი ირჩევს ტაქტიკას - მარტივი, საშუალო ან რთული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კითხვა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61169" y="2193882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მსვლელობა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4537078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შესაბამისი გუნდი ხმამაღლა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ამბობს 1 პასუხს - 30 წმ.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561169" y="4919033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847" y="3704878"/>
            <a:ext cx="5262014" cy="253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49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758" y="896677"/>
            <a:ext cx="5267596" cy="25369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1811927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სწორი პასუხი - ზუსტი გადაცემა -&gt; გოლი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61169" y="2193882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მსვლელობა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4537078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ფრეს შემთხვევაში ინიშნება პირდაპირ პენალტების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სერია - ახალი კითხვები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561169" y="4919033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758" y="3594426"/>
            <a:ext cx="5267596" cy="254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1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165" y="3589187"/>
            <a:ext cx="5273189" cy="25396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583" y="910019"/>
            <a:ext cx="5270771" cy="25528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51" y="6371929"/>
            <a:ext cx="1051297" cy="386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519C0D-7803-4166-B664-EEFA71D80D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04"/>
          <a:stretch/>
        </p:blipFill>
        <p:spPr>
          <a:xfrm>
            <a:off x="11196256" y="6215604"/>
            <a:ext cx="447754" cy="66152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8374" y="6245591"/>
            <a:ext cx="11415252" cy="0"/>
          </a:xfrm>
          <a:prstGeom prst="line">
            <a:avLst/>
          </a:prstGeom>
          <a:ln>
            <a:solidFill>
              <a:srgbClr val="009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9FF9D3C-6825-4F01-BC82-8CD98C574652}"/>
              </a:ext>
            </a:extLst>
          </p:cNvPr>
          <p:cNvSpPr/>
          <p:nvPr/>
        </p:nvSpPr>
        <p:spPr>
          <a:xfrm>
            <a:off x="10803365" y="0"/>
            <a:ext cx="567713" cy="1161725"/>
          </a:xfrm>
          <a:prstGeom prst="rect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Helvetica Neue LT GEO 65 Medium" panose="020B0604020202020204" pitchFamily="2" charset="0"/>
              <a:ea typeface="+mn-ea"/>
              <a:cs typeface="Helvetica Neue LT GEO 65 Medium" panose="020B0604020202020204" pitchFamily="2" charset="0"/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3182" y="365126"/>
            <a:ext cx="513920" cy="510071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143304-E41A-40AF-92E9-EBFC32EEEA57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rgbClr val="F5F8F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5F8F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1811927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ითამაშეთ 1 ან 2 5-5 წუთიანი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მატჩი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561169" y="2193882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04533" y="142470"/>
            <a:ext cx="10515600" cy="988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a-GE" sz="2800" dirty="0" smtClean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თამაშის დასასრული</a:t>
            </a:r>
            <a:endParaRPr lang="en-US" sz="2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455" y="6266497"/>
            <a:ext cx="847185" cy="611856"/>
          </a:xfrm>
          <a:prstGeom prst="rect">
            <a:avLst/>
          </a:prstGeom>
        </p:spPr>
      </p:pic>
      <p:sp>
        <p:nvSpPr>
          <p:cNvPr id="28" name="Rectangle: Rounded Corners 36">
            <a:extLst>
              <a:ext uri="{FF2B5EF4-FFF2-40B4-BE49-F238E27FC236}">
                <a16:creationId xmlns:a16="http://schemas.microsoft.com/office/drawing/2014/main" id="{C1BA7468-213C-4661-8470-7FA724ED6932}"/>
              </a:ext>
            </a:extLst>
          </p:cNvPr>
          <p:cNvSpPr/>
          <p:nvPr/>
        </p:nvSpPr>
        <p:spPr>
          <a:xfrm>
            <a:off x="582930" y="4537078"/>
            <a:ext cx="3502450" cy="102732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9D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შეგიძლიათ ნახოთ თითოეული</a:t>
            </a:r>
            <a:r>
              <a:rPr kumimoji="0" lang="ka-GE" sz="2000" b="0" i="0" u="none" strike="noStrike" kern="1200" cap="none" spc="0" normalizeH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გუნდის სტატისტიკაც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561169" y="4919033"/>
            <a:ext cx="365760" cy="274320"/>
          </a:xfrm>
          <a:prstGeom prst="rightArrow">
            <a:avLst/>
          </a:prstGeom>
          <a:solidFill>
            <a:srgbClr val="009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3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9A02314-7ADB-45E1-8505-EED1E57ECCE5}"/>
              </a:ext>
            </a:extLst>
          </p:cNvPr>
          <p:cNvSpPr txBox="1">
            <a:spLocks/>
          </p:cNvSpPr>
          <p:nvPr/>
        </p:nvSpPr>
        <p:spPr>
          <a:xfrm>
            <a:off x="3066605" y="4755276"/>
            <a:ext cx="4833446" cy="794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9CA8"/>
                </a:solidFill>
                <a:effectLst/>
                <a:uLnTx/>
                <a:uFillTx/>
                <a:latin typeface="Calibri" panose="020F0502020204030204"/>
                <a:ea typeface="+mj-ea"/>
                <a:cs typeface="Helvetica Neue LT GEO 65 Medium" panose="020B0604020202020204" pitchFamily="2" charset="0"/>
              </a:rPr>
              <a:t>www.finedu.gov.ge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9CA8"/>
              </a:solidFill>
              <a:effectLst/>
              <a:uLnTx/>
              <a:uFillTx/>
              <a:latin typeface="Calibri" panose="020F0502020204030204"/>
              <a:ea typeface="+mj-ea"/>
              <a:cs typeface="Helvetica Neue LT GEO 65 Medium" panose="020B0604020202020204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43481" y="1350214"/>
            <a:ext cx="970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მადლობა ყურადღებისთვის!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 flipH="1">
            <a:off x="7613598" y="4768825"/>
            <a:ext cx="792582" cy="780918"/>
            <a:chOff x="463102" y="1600840"/>
            <a:chExt cx="3352800" cy="3276812"/>
          </a:xfrm>
        </p:grpSpPr>
        <p:sp>
          <p:nvSpPr>
            <p:cNvPr id="11" name="Rectangle: Rounded Corners 21">
              <a:extLst>
                <a:ext uri="{FF2B5EF4-FFF2-40B4-BE49-F238E27FC236}">
                  <a16:creationId xmlns:a16="http://schemas.microsoft.com/office/drawing/2014/main" id="{F459DB9D-22E9-456B-8BF2-B4E77DED37DF}"/>
                </a:ext>
              </a:extLst>
            </p:cNvPr>
            <p:cNvSpPr/>
            <p:nvPr/>
          </p:nvSpPr>
          <p:spPr>
            <a:xfrm>
              <a:off x="463102" y="1600840"/>
              <a:ext cx="3352800" cy="3276812"/>
            </a:xfrm>
            <a:prstGeom prst="roundRect">
              <a:avLst/>
            </a:prstGeom>
            <a:solidFill>
              <a:srgbClr val="F5F8FA"/>
            </a:solidFill>
            <a:ln w="28575">
              <a:solidFill>
                <a:srgbClr val="FF9D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 LT GEO 65 Medium" panose="020B0604020202020204" pitchFamily="2" charset="0"/>
                <a:ea typeface="+mn-ea"/>
                <a:cs typeface="Helvetica Neue LT GEO 65 Medium" panose="020B0604020202020204" pitchFamily="2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50" y="1770031"/>
              <a:ext cx="2974704" cy="2974704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C958DB7-C7AD-4F9A-9FE3-0DFD4DF673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511" y="5928301"/>
            <a:ext cx="1318128" cy="4850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3440" y="5716537"/>
            <a:ext cx="2963301" cy="8238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63253" y="2348005"/>
            <a:ext cx="3350345" cy="241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9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I1YWIwMjdlMy05N2Y1LTRmMmItYjI0Mi0xODlmODRmMWJmZmUiIG9yaWdpbj0idXNlclNlbGVjdGVkIiAvPjxVc2VyTmFtZT5TRUJcdGd1amFiaWR6ZTwvVXNlck5hbWU+PERhdGVUaW1lPjkvMTYvMjAyNSAxMjo1NToyMCBQTTwvRGF0ZVRpbWU+PExhYmVsU3RyaW5nPlRoaXMgaXRlbSBoYXMgbm8gY2xhc3NpZmljYXRpb248L0xhYmVsU3RyaW5nPjwvaXRlbT48L2xhYmVsSGlzdG9yeT4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5ab027e3-97f5-4f2b-b242-189f84f1bffe" origin="userSelected"/>
</file>

<file path=customXml/itemProps1.xml><?xml version="1.0" encoding="utf-8"?>
<ds:datastoreItem xmlns:ds="http://schemas.openxmlformats.org/officeDocument/2006/customXml" ds:itemID="{4D8E4928-BD28-4A50-A773-496AD8591F2D}">
  <ds:schemaRefs>
    <ds:schemaRef ds:uri="http://www.w3.org/2001/XMLSchema"/>
    <ds:schemaRef ds:uri="http://www.boldonjames.com/2016/02/Classifier/internal/wrappedLabelHistory"/>
  </ds:schemaRefs>
</ds:datastoreItem>
</file>

<file path=customXml/itemProps2.xml><?xml version="1.0" encoding="utf-8"?>
<ds:datastoreItem xmlns:ds="http://schemas.openxmlformats.org/officeDocument/2006/customXml" ds:itemID="{7F77C933-B327-4DEA-BF41-E80693364C6E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491</Words>
  <Application>Microsoft Office PowerPoint</Application>
  <PresentationFormat>Widescreen</PresentationFormat>
  <Paragraphs>108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Helvetica Neue LT GEO 65 Medium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Tinatin Gujabidze</dc:creator>
  <cp:lastModifiedBy>Tinatin Gujabidze</cp:lastModifiedBy>
  <cp:revision>145</cp:revision>
  <dcterms:created xsi:type="dcterms:W3CDTF">2025-09-16T12:45:44Z</dcterms:created>
  <dcterms:modified xsi:type="dcterms:W3CDTF">2026-10-19T08:54:38Z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9dd30364-ccfd-43b0-9008-ae7a9373ca00</vt:lpwstr>
  </property>
  <property fmtid="{D5CDD505-2E9C-101B-9397-08002B2CF9AE}" pid="3" name="bjDocumentSecurityLabel">
    <vt:lpwstr>This item has no classification</vt:lpwstr>
  </property>
  <property fmtid="{D5CDD505-2E9C-101B-9397-08002B2CF9AE}" pid="4" name="bjClsUserRVM">
    <vt:lpwstr>[]</vt:lpwstr>
  </property>
  <property fmtid="{D5CDD505-2E9C-101B-9397-08002B2CF9AE}" pid="5" name="bjSaver">
    <vt:lpwstr>aiC3jAUd7+5fyPWptGq95Lt6Qcut82e1</vt:lpwstr>
  </property>
  <property fmtid="{D5CDD505-2E9C-101B-9397-08002B2CF9AE}" pid="6" name="bjLabelHistoryID">
    <vt:lpwstr>{4D8E4928-BD28-4A50-A773-496AD8591F2D}</vt:lpwstr>
  </property>
</Properties>
</file>